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2"/>
  </p:sldMasterIdLst>
  <p:notesMasterIdLst>
    <p:notesMasterId r:id="rId16"/>
  </p:notesMasterIdLst>
  <p:sldIdLst>
    <p:sldId id="348" r:id="rId3"/>
    <p:sldId id="406" r:id="rId4"/>
    <p:sldId id="495" r:id="rId5"/>
    <p:sldId id="501" r:id="rId6"/>
    <p:sldId id="496" r:id="rId7"/>
    <p:sldId id="380" r:id="rId8"/>
    <p:sldId id="489" r:id="rId9"/>
    <p:sldId id="498" r:id="rId10"/>
    <p:sldId id="497" r:id="rId11"/>
    <p:sldId id="499" r:id="rId12"/>
    <p:sldId id="490" r:id="rId13"/>
    <p:sldId id="500" r:id="rId14"/>
    <p:sldId id="502" r:id="rId15"/>
  </p:sldIdLst>
  <p:sldSz cx="9144000" cy="5143500" type="screen16x9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761" autoAdjust="0"/>
  </p:normalViewPr>
  <p:slideViewPr>
    <p:cSldViewPr>
      <p:cViewPr varScale="1">
        <p:scale>
          <a:sx n="130" d="100"/>
          <a:sy n="130" d="100"/>
        </p:scale>
        <p:origin x="82" y="10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4C55D3-1243-4692-AA5B-469D0D6B5F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D58FD1-2B85-4A94-B950-6AE0FC0A2584}" type="pres">
      <dgm:prSet presAssocID="{844C55D3-1243-4692-AA5B-469D0D6B5F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35EE410-54CF-4B83-8EEA-9C5A8AFE1C79}" type="presOf" srcId="{844C55D3-1243-4692-AA5B-469D0D6B5FBB}" destId="{ABD58FD1-2B85-4A94-B950-6AE0FC0A258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4C55D3-1243-4692-AA5B-469D0D6B5F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D58FD1-2B85-4A94-B950-6AE0FC0A2584}" type="pres">
      <dgm:prSet presAssocID="{844C55D3-1243-4692-AA5B-469D0D6B5F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9AE2F8B7-2337-4E81-A96E-7EF1440C1BEB}" type="presOf" srcId="{844C55D3-1243-4692-AA5B-469D0D6B5FBB}" destId="{ABD58FD1-2B85-4A94-B950-6AE0FC0A258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4C55D3-1243-4692-AA5B-469D0D6B5F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D58FD1-2B85-4A94-B950-6AE0FC0A2584}" type="pres">
      <dgm:prSet presAssocID="{844C55D3-1243-4692-AA5B-469D0D6B5F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45C6E664-E7EB-42BF-AD25-53183549B2A8}" type="presOf" srcId="{844C55D3-1243-4692-AA5B-469D0D6B5FBB}" destId="{ABD58FD1-2B85-4A94-B950-6AE0FC0A258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4C55D3-1243-4692-AA5B-469D0D6B5F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D58FD1-2B85-4A94-B950-6AE0FC0A2584}" type="pres">
      <dgm:prSet presAssocID="{844C55D3-1243-4692-AA5B-469D0D6B5F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9B8FE60B-ED3B-420E-88B6-1E807E56E233}" type="presOf" srcId="{844C55D3-1243-4692-AA5B-469D0D6B5FBB}" destId="{ABD58FD1-2B85-4A94-B950-6AE0FC0A258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475" cy="497046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0"/>
            <a:ext cx="2950475" cy="497046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04C4A78C-2CBB-467C-B66D-20C70A8ADF98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3"/>
            <a:ext cx="2950475" cy="497046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42153"/>
            <a:ext cx="2950475" cy="497046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49FBE330-F1E9-4212-869D-437970E0AD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9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BE330-F1E9-4212-869D-437970E0ADD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02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BE330-F1E9-4212-869D-437970E0ADD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64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reeform 9"/>
          <p:cNvSpPr>
            <a:spLocks/>
          </p:cNvSpPr>
          <p:nvPr userDrawn="1"/>
        </p:nvSpPr>
        <p:spPr bwMode="auto">
          <a:xfrm flipH="1">
            <a:off x="1143000" y="-571500"/>
            <a:ext cx="8001000" cy="19431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8"/>
          <p:cNvSpPr>
            <a:spLocks/>
          </p:cNvSpPr>
          <p:nvPr userDrawn="1"/>
        </p:nvSpPr>
        <p:spPr bwMode="auto">
          <a:xfrm flipH="1">
            <a:off x="1600200" y="-571500"/>
            <a:ext cx="7543800" cy="1828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 userDrawn="1"/>
        </p:nvSpPr>
        <p:spPr bwMode="auto">
          <a:xfrm>
            <a:off x="0" y="4457700"/>
            <a:ext cx="9154274" cy="8001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9"/>
          <p:cNvSpPr>
            <a:spLocks/>
          </p:cNvSpPr>
          <p:nvPr userDrawn="1"/>
        </p:nvSpPr>
        <p:spPr bwMode="auto">
          <a:xfrm flipV="1">
            <a:off x="0" y="2286000"/>
            <a:ext cx="8839200" cy="257175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8"/>
          <p:cNvSpPr>
            <a:spLocks/>
          </p:cNvSpPr>
          <p:nvPr userDrawn="1"/>
        </p:nvSpPr>
        <p:spPr bwMode="auto">
          <a:xfrm flipV="1">
            <a:off x="-1" y="2265829"/>
            <a:ext cx="8334103" cy="2420471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F654DA-197C-42E2-B40E-65295D53AF53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79512" y="357504"/>
            <a:ext cx="8784976" cy="702078"/>
          </a:xfrm>
          <a:prstGeom prst="rect">
            <a:avLst/>
          </a:prstGeom>
          <a:solidFill>
            <a:srgbClr val="4545DF">
              <a:alpha val="87000"/>
            </a:srgbClr>
          </a:solidFill>
          <a:ln w="0">
            <a:noFill/>
          </a:ln>
          <a:effectLst>
            <a:outerShdw blurRad="177800" dist="114300" dir="5400000" algn="ctr" rotWithShape="0">
              <a:schemeClr val="bg1">
                <a:lumMod val="85000"/>
              </a:schemeClr>
            </a:outerShdw>
          </a:effectLst>
          <a:scene3d>
            <a:camera prst="orthographicFront"/>
            <a:lightRig rig="glow" dir="t"/>
          </a:scene3d>
          <a:sp3d extrusionH="76200" contourW="12700" prstMaterial="softEdge">
            <a:extrusionClr>
              <a:schemeClr val="bg1">
                <a:lumMod val="75000"/>
              </a:schemeClr>
            </a:extrusionClr>
            <a:contourClr>
              <a:srgbClr val="2118DE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108520" y="248479"/>
            <a:ext cx="914400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spc="6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УПРАВЛЕНИЕ  ОБРАЗОВАНИЯ </a:t>
            </a:r>
          </a:p>
          <a:p>
            <a:pPr algn="ctr">
              <a:lnSpc>
                <a:spcPct val="120000"/>
              </a:lnSpc>
            </a:pPr>
            <a:r>
              <a:rPr lang="ru-RU" sz="2400" b="1" spc="6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ГОРОДА  РОСТОВА-НА-ДОНУ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8" name="Picture 4" descr="C:\Users\Кирилл\Desktop\КОНФЕРЕНЦИЯ\СИМВОЛИКА\герб Ростова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400" y="-20538"/>
            <a:ext cx="1951536" cy="145816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1672458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Организация приема в 1 класс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общеобразовательных организаций</a:t>
            </a:r>
            <a:b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города Ростова—на-Дону на 2025-2026 учебный год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525" y="93470"/>
            <a:ext cx="1510882" cy="123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9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4"/>
          <p:cNvSpPr/>
          <p:nvPr/>
        </p:nvSpPr>
        <p:spPr>
          <a:xfrm>
            <a:off x="266784" y="172594"/>
            <a:ext cx="8561552" cy="44623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общеобразовательную организацию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граждан и лиц без гражданства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6784" y="990485"/>
            <a:ext cx="8561552" cy="33843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приема иностранных граждан и лиц без гражданства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 подачи документов в Школу</a:t>
            </a:r>
          </a:p>
          <a:p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     проверяет комплектность документов в течение 5 рабочих дней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Школа проверяет достоверность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в течение 25 рабочих дней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со дня подтверждения достоверности  Школа направляет иностранных граждан и лиц без гражданства в тестирующую организацию для прохождения процедуры по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определению уровня знания русского языка, достаточного для освоения образовательных программ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и информирует тестирующую организацию о направлении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только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информирования Школы тестирующей организацией (в течение 3-х рабочих дней)  об успешном прохождении тестирования                         Школа  зачислит иностранного гражданина и лица без гражданства в течение 5 рабочих дней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323528" y="192367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23528" y="2389855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23528" y="2784024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23528" y="3651870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491880" y="3867894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2" name="Стрелка вправо 1"/>
          <p:cNvSpPr/>
          <p:nvPr/>
        </p:nvSpPr>
        <p:spPr>
          <a:xfrm>
            <a:off x="195718" y="1702437"/>
            <a:ext cx="613716" cy="31632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95486"/>
            <a:ext cx="8928991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ru-RU" sz="1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минобразования</a:t>
            </a:r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Ростовской области «Об организации проведения тестирования на </a:t>
            </a:r>
            <a:r>
              <a:rPr lang="ru-RU" sz="14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знание русского языка, достаточное для освоения образовательных программ общего </a:t>
            </a:r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образования, иностранных граждан </a:t>
            </a:r>
            <a:r>
              <a:rPr lang="ru-RU" sz="14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 </a:t>
            </a:r>
            <a:r>
              <a:rPr lang="ru-RU" sz="14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гражданства </a:t>
            </a:r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2025 году на территории Ростовской области» от 25.03.2025 № 317 определяет: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15923" y="1563638"/>
            <a:ext cx="7934754" cy="5040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пункты проведения тестирования (МБОУ «Школа № 8», МБОУ «Школа № 18», МБОУ «Школа № 93» и МБОУ «Школа № 112»)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0404" y="2334190"/>
            <a:ext cx="7934754" cy="5040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расписание проведения тестирования в пунктах проведения тестирования в 2025 году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0404" y="3126278"/>
            <a:ext cx="7934754" cy="5040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утвердило состав апелляционной комиссии по разрешению спорных вопросов, возникающих при оценке результатов тестирования пунктах проведения тестирования в 2025 году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216967" y="2445590"/>
            <a:ext cx="613716" cy="31632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40368" y="3209331"/>
            <a:ext cx="613716" cy="31632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6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4"/>
          <p:cNvSpPr/>
          <p:nvPr/>
        </p:nvSpPr>
        <p:spPr>
          <a:xfrm>
            <a:off x="252248" y="109291"/>
            <a:ext cx="8702566" cy="44623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Пункты тестирования в городе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6784" y="990485"/>
            <a:ext cx="8561552" cy="33843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 проведения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  в ППТ Ростовской области в 2025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2665"/>
              </p:ext>
            </p:extLst>
          </p:nvPr>
        </p:nvGraphicFramePr>
        <p:xfrm>
          <a:off x="1475656" y="1817687"/>
          <a:ext cx="5414094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7962"/>
                <a:gridCol w="2566132"/>
              </a:tblGrid>
              <a:tr h="198120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19, 28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24, 25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30, 31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14, 15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25, 26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23, 24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20, 21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18, 19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79512" y="357504"/>
            <a:ext cx="8784976" cy="702078"/>
          </a:xfrm>
          <a:prstGeom prst="rect">
            <a:avLst/>
          </a:prstGeom>
          <a:solidFill>
            <a:srgbClr val="4545DF">
              <a:alpha val="87000"/>
            </a:srgbClr>
          </a:solidFill>
          <a:ln w="0">
            <a:noFill/>
          </a:ln>
          <a:effectLst>
            <a:outerShdw blurRad="177800" dist="114300" dir="5400000" algn="ctr" rotWithShape="0">
              <a:schemeClr val="bg1">
                <a:lumMod val="85000"/>
              </a:schemeClr>
            </a:outerShdw>
          </a:effectLst>
          <a:scene3d>
            <a:camera prst="orthographicFront"/>
            <a:lightRig rig="glow" dir="t"/>
          </a:scene3d>
          <a:sp3d extrusionH="76200" contourW="12700" prstMaterial="softEdge">
            <a:extrusionClr>
              <a:schemeClr val="bg1">
                <a:lumMod val="75000"/>
              </a:schemeClr>
            </a:extrusionClr>
            <a:contourClr>
              <a:srgbClr val="2118DE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108520" y="248479"/>
            <a:ext cx="914400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spc="6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УПРАВЛЕНИЕ  ОБРАЗОВАНИЯ </a:t>
            </a:r>
          </a:p>
          <a:p>
            <a:pPr algn="ctr">
              <a:lnSpc>
                <a:spcPct val="120000"/>
              </a:lnSpc>
            </a:pPr>
            <a:r>
              <a:rPr lang="ru-RU" sz="2400" b="1" spc="6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ГОРОДА  РОСТОВА-НА-ДОНУ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8" name="Picture 4" descr="C:\Users\Кирилл\Desktop\КОНФЕРЕНЦИЯ\СИМВОЛИКА\герб Ростова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400" y="-20538"/>
            <a:ext cx="1951536" cy="145816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1672458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Организация приема в 1 класс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общеобразовательных организаций</a:t>
            </a:r>
            <a:b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города Ростова—на-Дону на 2025-2026 учебный год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525" y="93470"/>
            <a:ext cx="1510882" cy="123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5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79513" y="958576"/>
          <a:ext cx="8742419" cy="3356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4"/>
          <p:cNvSpPr/>
          <p:nvPr/>
        </p:nvSpPr>
        <p:spPr>
          <a:xfrm>
            <a:off x="252248" y="109291"/>
            <a:ext cx="8702566" cy="71556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t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обеспечение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248" y="824943"/>
            <a:ext cx="8669684" cy="40472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 273-ФЗ «Об образовании в Российской Федерации»;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02.09.2020 № 458 «Об утверждении порядка приема на обучение по образовательным программам начального общего, основного общего и среднего общего образования» определен Порядок приема на обучение по образовательным программам начального общего, основного общего и среднего общего образования (в ред. 2025 года) (далее - Приказ);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от 04.03.2025 № 170 «Об утверждении Порядка проведения в 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гражданства»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«Санитарно-эпидемиологические требования к организациям воспитания и обучения, отдыха и оздоровления детей и молодежи» (СП 2.4.3648-20), утвержденных постановлением Главного государственного санитарного врача РФ от 28.09.2020 №28;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Ростова-на-Дону от 22.02.2017 № 136 «О закреплении муниципальных общеобразовательных организаций за конкретными территориями (микрорайонами) города Ростова-на-Дону» (в ред. 21.02.2025 №151).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/>
          </a:p>
          <a:p>
            <a:pPr algn="just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79513" y="958576"/>
          <a:ext cx="8742419" cy="3356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4"/>
          <p:cNvSpPr/>
          <p:nvPr/>
        </p:nvSpPr>
        <p:spPr>
          <a:xfrm>
            <a:off x="252248" y="109291"/>
            <a:ext cx="8702566" cy="71556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t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общеобразовательную организацию граждан РФ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2248" y="1203598"/>
            <a:ext cx="8669684" cy="426270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</a:t>
            </a:r>
          </a:p>
          <a:p>
            <a:r>
              <a:rPr lang="ru-RU" sz="1600" b="1" dirty="0" smtClean="0"/>
              <a:t>с </a:t>
            </a:r>
            <a:r>
              <a:rPr lang="ru-RU" sz="1600" b="1" dirty="0"/>
              <a:t>1 апреля по 30 июня текущего года </a:t>
            </a:r>
            <a:r>
              <a:rPr lang="ru-RU" sz="1600" dirty="0"/>
              <a:t>будут приниматься заявления от родителей, чьи дети проживают на закреплённой за школой территории, имеют внеочередное право: дети военнослужащих по месту жительства их семей, сотрудников полиции, сотрудников органов внутренних дел, не являющихся сотрудниками полиции, МЧС и некоторых других категорий служащих и те, кто имеют преимущественное право: дети, у которых в данной организации уже обучаются его полнородные и </a:t>
            </a:r>
            <a:r>
              <a:rPr lang="ru-RU" sz="1600" dirty="0" err="1"/>
              <a:t>неполнородные</a:t>
            </a:r>
            <a:r>
              <a:rPr lang="ru-RU" sz="1600" dirty="0"/>
              <a:t> брат и (или) сестра.</a:t>
            </a:r>
          </a:p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</a:t>
            </a:r>
          </a:p>
          <a:p>
            <a:r>
              <a:rPr lang="ru-RU" sz="1600" b="1" dirty="0" smtClean="0"/>
              <a:t>06.07.2025 </a:t>
            </a:r>
            <a:r>
              <a:rPr lang="ru-RU" sz="1600" b="1" dirty="0"/>
              <a:t>по 05.09.2025 года</a:t>
            </a:r>
            <a:r>
              <a:rPr lang="ru-RU" sz="1600" dirty="0"/>
              <a:t>, начнется приём заявлений от родителей детей, не проживающих на закрепленной за конкретной школой территории, до момента заполнения свободных мест</a:t>
            </a:r>
            <a:r>
              <a:rPr lang="ru-RU" sz="1600" dirty="0" smtClean="0"/>
              <a:t>.</a:t>
            </a:r>
            <a:r>
              <a:rPr lang="ru-RU" sz="1600" b="1" dirty="0">
                <a:solidFill>
                  <a:schemeClr val="accent2"/>
                </a:solidFill>
              </a:rPr>
              <a:t> </a:t>
            </a:r>
            <a:endParaRPr lang="ru-RU" sz="1600" b="1" dirty="0" smtClean="0">
              <a:solidFill>
                <a:schemeClr val="accent2"/>
              </a:solidFill>
            </a:endParaRPr>
          </a:p>
          <a:p>
            <a:r>
              <a:rPr lang="ru-RU" sz="1600" b="1" dirty="0" smtClean="0">
                <a:solidFill>
                  <a:schemeClr val="accent2"/>
                </a:solidFill>
              </a:rPr>
              <a:t>*</a:t>
            </a:r>
            <a:r>
              <a:rPr lang="ru-RU" sz="1600" i="1" dirty="0">
                <a:solidFill>
                  <a:schemeClr val="accent2"/>
                </a:solidFill>
              </a:rPr>
              <a:t>информация о количестве свободных мест в первых </a:t>
            </a:r>
            <a:r>
              <a:rPr lang="ru-RU" sz="1600" i="1" dirty="0" smtClean="0">
                <a:solidFill>
                  <a:schemeClr val="accent2"/>
                </a:solidFill>
              </a:rPr>
              <a:t>классах </a:t>
            </a:r>
            <a:r>
              <a:rPr lang="ru-RU" sz="1600" i="1" dirty="0">
                <a:solidFill>
                  <a:schemeClr val="accent2"/>
                </a:solidFill>
              </a:rPr>
              <a:t>размещается на сайте ОО </a:t>
            </a:r>
            <a:r>
              <a:rPr lang="ru-RU" sz="1600" b="1" i="1" dirty="0" smtClean="0">
                <a:solidFill>
                  <a:schemeClr val="accent2"/>
                </a:solidFill>
              </a:rPr>
              <a:t>не позднее 5 июля</a:t>
            </a:r>
            <a:endParaRPr lang="ru-RU" sz="1600" dirty="0"/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/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1187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79513" y="958576"/>
          <a:ext cx="8742419" cy="3356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4"/>
          <p:cNvSpPr/>
          <p:nvPr/>
        </p:nvSpPr>
        <p:spPr>
          <a:xfrm>
            <a:off x="252248" y="109291"/>
            <a:ext cx="8702566" cy="71556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t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Льготные категории граждан, имеющих право приема на 1 этапе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6518" y="915566"/>
            <a:ext cx="8768296" cy="369331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-дети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полиции и сотрудников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имеющих специальные звания и проходящих службу в учреждениях и органах уголовно‑исполнительной системы, органах принудительного исполнения, противопожарной службе, таможенных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органах, </a:t>
            </a:r>
            <a:r>
              <a:rPr lang="ru-RU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</a:t>
            </a:r>
            <a:r>
              <a:rPr lang="ru-RU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дети этих сотрудников, погибших (умерших) вследствие увечья или другого повреждения здоровья, полученных в связи с выполнением служебных обязанностей, умерших вследствие заболевания, полученного в период прохождения службы, в том числе исключивших возможность дальнейшего прохождения службы, умерших в течение одного года после увольнения со службы вследствие увечья или другого повреждения </a:t>
            </a:r>
            <a:r>
              <a:rPr lang="ru-RU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endParaRPr lang="ru-RU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-дети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органов внутренних дел, не являющихся сотрудниками полиции;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-дети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военнослужащих по месту жительства их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семей, военнослужащих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изменении места военной службы,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проходящих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военную службу по контракту, а также при увольнении с военной службы по достижении ими предельного возраста пребывания на военной службе,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или в связи с организационно‑штатными мероприятиями — в образовательные организации, ближайшие к новому месту военной службы или месту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жительства.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2024 г. в перечень льготников, кому положено внеочередное право на зачисление в 1 класс  включили детей, участников СВО. Льготы распространяются и на детей, чьи родители или опекуны погибли при выполнении задач в зоне СВО или умерли вследствие ранений.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внимание, что данная льгота в период с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апреля 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июня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 в соответствии с 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проживания в микрорайоне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закрепленном за школой.</a:t>
            </a:r>
            <a:r>
              <a:rPr lang="ru-RU" sz="1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4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79513" y="958576"/>
          <a:ext cx="8742419" cy="3356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4"/>
          <p:cNvSpPr/>
          <p:nvPr/>
        </p:nvSpPr>
        <p:spPr>
          <a:xfrm>
            <a:off x="231942" y="18354"/>
            <a:ext cx="8702566" cy="537172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t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общеобразовательную организацию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9870" y="575057"/>
            <a:ext cx="8341703" cy="429348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году: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 и документов для зачисления в 1 класс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изменились для граждан РФ.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могут выбрать один из способов: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-через портал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 почте заказным письмом с уведомлением о вручении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-лично в общеобразовательную организацию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 и документов для зачисления в 1 класс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иностранными гражданами и лицами без гражданства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портал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почте заказным письмом с уведомлением о вручении </a:t>
            </a:r>
          </a:p>
          <a:p>
            <a:endParaRPr lang="ru-RU" sz="1600" dirty="0"/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/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400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4"/>
          <p:cNvSpPr/>
          <p:nvPr/>
        </p:nvSpPr>
        <p:spPr>
          <a:xfrm>
            <a:off x="179512" y="149339"/>
            <a:ext cx="8702566" cy="618294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ctr"/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приема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общеобразовательную организацию граждан РФ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5" y="843558"/>
            <a:ext cx="8373930" cy="4299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-Документ, удостоверяющий личность заявителя гражданина Российской Федерации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-Свидетельство о рождении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 о регистрации ребенка или поступающего по месту жительства или по месту пребывания на закрепленной территории или справка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приеме документов для оформления регистрации по месту жительства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приема на обучение ребенка или поступающего, проживающего на закрепленной территории),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Документ, подтверждающий право внеочередного, первоочередного приема 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преимущественного приема на обучение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Заключение психолого-медико-педагогической комиссии, в случае необходимости организации обучения по адаптированной образовательной программе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Свидетельство о рождении полнородных 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брата 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сестры, усыновленных (удочеренных), детей, опекунами (попечителями) (в случае использования права преимущественного приема на обучение по основным общеобразовательным программам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4"/>
          <p:cNvSpPr/>
          <p:nvPr/>
        </p:nvSpPr>
        <p:spPr>
          <a:xfrm>
            <a:off x="252248" y="109291"/>
            <a:ext cx="8702566" cy="44623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ctr"/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документы для приема в общеобразовательную организацию иностранных гражда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лиц без гражданства в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общеобразовательную организацию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2755" y="771550"/>
            <a:ext cx="8561552" cy="33843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-копии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подтверждающих родство заявителя (заявителей) (или законность представления прав ребенка);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-копии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подтверждающих законность нахождения ребенка, являющегося иностранным гражданином или лицом без гражданства, и его законного (законных) представителя (представителей) или поступающего, являющегося иностранным гражданином или лицом без гражданства, на территории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(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иностранного гражданина или лица без гражданства на пребывание (проживание) 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РФ)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-копии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подтверждающих прохождение государственной дактилоскопической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-медицинское заключение об отсутствии у ребенка, являющегося иностранным гражданином или лицом без гражданства, или поступающего, инфекционных заболеваний, представляющих опасность для окружающих. </a:t>
            </a:r>
          </a:p>
        </p:txBody>
      </p:sp>
    </p:spTree>
    <p:extLst>
      <p:ext uri="{BB962C8B-B14F-4D97-AF65-F5344CB8AC3E}">
        <p14:creationId xmlns:p14="http://schemas.microsoft.com/office/powerpoint/2010/main" val="25264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4"/>
          <p:cNvSpPr/>
          <p:nvPr/>
        </p:nvSpPr>
        <p:spPr>
          <a:xfrm>
            <a:off x="252248" y="109291"/>
            <a:ext cx="8702566" cy="44623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ctr"/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документы для приема в общеобразовательную организацию иностранных гражда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лиц без гражданства в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общеобразовательную организацию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43338" y="699542"/>
            <a:ext cx="8561552" cy="33843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документов, удостоверяющих личность ребенка, являющегося иностранным гражданином или лицом без гражданства, или поступающего, являющегося иностранным гражданином или лицом без гражданства (для иностранных граждан: паспорт иностранного гражданина либо иной документ, установленный федеральным законом или признаваемый в соответствии с международным договором Российской Федерации в качестве документа, удостоверяющего личность иностранного гражданина; для лиц без гражданства: документ, выданный иностранным государством и признаваемый в соответствии с международным договором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документа, удостоверяющего личность лица без гражданства, разрешение на временное проживание, временное удостоверение личности лица без гражданства 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на жительство и иные документы, предусмотренные федеральным законом или признаваемые в соответствии с международным договором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документов, удостоверяющих личность лица без гражданства)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предоставлены копии документов, подтверждающих изучение русского языка  в образовательных организациях иностранного (иностранных) государства (государств) (со 2 по 11 класс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ИНН, СНИЛС и копии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подтверждающих осуществление родителем трудовой деятельности на территории города.</a:t>
            </a:r>
          </a:p>
        </p:txBody>
      </p:sp>
    </p:spTree>
    <p:extLst>
      <p:ext uri="{BB962C8B-B14F-4D97-AF65-F5344CB8AC3E}">
        <p14:creationId xmlns:p14="http://schemas.microsoft.com/office/powerpoint/2010/main" val="11847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4"/>
          <p:cNvSpPr/>
          <p:nvPr/>
        </p:nvSpPr>
        <p:spPr>
          <a:xfrm>
            <a:off x="252248" y="109291"/>
            <a:ext cx="8702566" cy="44623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1920" tIns="121920" rIns="121920" bIns="121920" spcCol="127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общеобразовательную организацию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граждан и лиц без гражданства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6170613" y="962140"/>
            <a:ext cx="2643187" cy="17205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0" tIns="76200" rIns="76200" bIns="76200" spcCol="1270" anchor="ctr"/>
          <a:lstStyle/>
          <a:p>
            <a:pPr algn="ctr" defTabSz="8890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6784" y="990485"/>
            <a:ext cx="8561552" cy="33843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зменения в части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обязательных документов не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распространяются на граждан Республики Беларусь, а также иностранных граждан, являющихся должностными лицами международных (межгосударственных, межправительственных) организаций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въехавшими в Российскую Федерацию в связи с исполнением служебных обязанностей, и сотрудниками представительств международных (межгосударственных, межправительственных) организаций на территории Российской Федерации или сотрудниками представительств и должностными лицами иных организаций, которым в соответствии с международными договорами Российской Федерации предоставлен статус, аналогичный статусу международных (межгосударственных, межправительственных) организаций, а также членами семей указанных лиц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категория предоставляет: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о рождении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паспорта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справку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регистрации по месту жительства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0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267936-D6B8-445C-B3C1-6EBD39F58C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6453</TotalTime>
  <Words>1121</Words>
  <Application>Microsoft Office PowerPoint</Application>
  <PresentationFormat>Экран (16:9)</PresentationFormat>
  <Paragraphs>122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Кирилл</dc:creator>
  <cp:lastModifiedBy>Марина Александровна Сапач</cp:lastModifiedBy>
  <cp:revision>705</cp:revision>
  <cp:lastPrinted>2025-02-26T10:07:59Z</cp:lastPrinted>
  <dcterms:created xsi:type="dcterms:W3CDTF">2013-12-05T12:45:15Z</dcterms:created>
  <dcterms:modified xsi:type="dcterms:W3CDTF">2025-04-02T12:31:20Z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TC103852699990</vt:lpwstr>
  </property>
</Properties>
</file>